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62" r:id="rId2"/>
    <p:sldId id="264" r:id="rId3"/>
    <p:sldId id="410" r:id="rId4"/>
    <p:sldId id="266" r:id="rId5"/>
    <p:sldId id="265" r:id="rId6"/>
    <p:sldId id="267" r:id="rId7"/>
    <p:sldId id="305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308" r:id="rId42"/>
    <p:sldId id="309" r:id="rId43"/>
    <p:sldId id="395" r:id="rId44"/>
    <p:sldId id="310" r:id="rId45"/>
    <p:sldId id="312" r:id="rId46"/>
    <p:sldId id="313" r:id="rId47"/>
    <p:sldId id="311" r:id="rId48"/>
    <p:sldId id="396" r:id="rId49"/>
    <p:sldId id="477" r:id="rId50"/>
    <p:sldId id="478" r:id="rId51"/>
    <p:sldId id="479" r:id="rId52"/>
    <p:sldId id="480" r:id="rId53"/>
    <p:sldId id="481" r:id="rId54"/>
    <p:sldId id="482" r:id="rId55"/>
    <p:sldId id="448" r:id="rId56"/>
    <p:sldId id="449" r:id="rId57"/>
    <p:sldId id="450" r:id="rId58"/>
    <p:sldId id="451" r:id="rId59"/>
    <p:sldId id="452" r:id="rId60"/>
    <p:sldId id="453" r:id="rId61"/>
    <p:sldId id="455" r:id="rId62"/>
    <p:sldId id="457" r:id="rId63"/>
    <p:sldId id="460" r:id="rId64"/>
    <p:sldId id="461" r:id="rId65"/>
    <p:sldId id="462" r:id="rId66"/>
    <p:sldId id="464" r:id="rId67"/>
    <p:sldId id="465" r:id="rId68"/>
    <p:sldId id="467" r:id="rId69"/>
    <p:sldId id="468" r:id="rId70"/>
    <p:sldId id="358" r:id="rId71"/>
    <p:sldId id="380" r:id="rId72"/>
    <p:sldId id="381" r:id="rId73"/>
    <p:sldId id="382" r:id="rId74"/>
    <p:sldId id="383" r:id="rId75"/>
    <p:sldId id="384" r:id="rId76"/>
    <p:sldId id="385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>
      <p:ext uri="{19B8F6BF-5375-455C-9EA6-DF929625EA0E}">
        <p15:presenceInfo xmlns:p15="http://schemas.microsoft.com/office/powerpoint/2012/main" userId="S-1-5-21-239875337-4187812437-941522809-13924" providerId="AD"/>
      </p:ext>
    </p:extLst>
  </p:cmAuthor>
  <p:cmAuthor id="2" name="Asya Georgieva" initials="AG [2]" lastIdx="5" clrIdx="1">
    <p:extLst>
      <p:ext uri="{19B8F6BF-5375-455C-9EA6-DF929625EA0E}">
        <p15:presenceInfo xmlns:p15="http://schemas.microsoft.com/office/powerpoint/2012/main" userId="64b3319f1b7589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3" autoAdjust="0"/>
    <p:restoredTop sz="91382" autoAdjust="0"/>
  </p:normalViewPr>
  <p:slideViewPr>
    <p:cSldViewPr snapToGrid="0">
      <p:cViewPr varScale="1">
        <p:scale>
          <a:sx n="103" d="100"/>
          <a:sy n="103" d="100"/>
        </p:scale>
        <p:origin x="8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FDA7A-995C-42B0-A2C2-956BEC1FE610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D1AC8-79A5-4CD8-AE13-A70A4B1E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7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1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3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09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21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0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9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4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4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7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57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49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0DE1AEB-BE8B-449A-919B-2DB544F9E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5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0DE1AEB-BE8B-449A-919B-2DB544F9E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2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0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2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237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400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015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academy.telerik.com/student-courses/quality-assurance/qa-and-test-automa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93588"/>
            <a:ext cx="8229600" cy="903724"/>
          </a:xfrm>
        </p:spPr>
        <p:txBody>
          <a:bodyPr/>
          <a:lstStyle/>
          <a:p>
            <a:r>
              <a:rPr lang="en-US" dirty="0" smtClean="0"/>
              <a:t>Test Automation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51095"/>
            <a:ext cx="8229600" cy="797720"/>
          </a:xfrm>
        </p:spPr>
        <p:txBody>
          <a:bodyPr/>
          <a:lstStyle/>
          <a:p>
            <a:r>
              <a:rPr lang="en-US" dirty="0" smtClean="0">
                <a:effectLst/>
              </a:rPr>
              <a:t>Main Concepts of </a:t>
            </a:r>
            <a:r>
              <a:rPr lang="en-US" dirty="0">
                <a:effectLst/>
              </a:rPr>
              <a:t>Test Automation 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/>
        </p:nvSpPr>
        <p:spPr>
          <a:xfrm>
            <a:off x="220133" y="4539108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Snejina Lazarova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/>
        </p:nvSpPr>
        <p:spPr>
          <a:xfrm>
            <a:off x="232833" y="4996308"/>
            <a:ext cx="4559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Senior QA Engineer</a:t>
            </a:r>
            <a:r>
              <a:rPr lang="en-US" dirty="0" smtClean="0"/>
              <a:t>, Team Lead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/>
        </p:nvSpPr>
        <p:spPr>
          <a:xfrm>
            <a:off x="232833" y="5372843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CRM Team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/>
        </p:nvSpPr>
        <p:spPr>
          <a:xfrm>
            <a:off x="5554133" y="4537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Dimo Mitev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/>
        </p:nvSpPr>
        <p:spPr>
          <a:xfrm>
            <a:off x="4648200" y="4994246"/>
            <a:ext cx="4271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Senior QA </a:t>
            </a:r>
            <a:r>
              <a:rPr lang="en-US" dirty="0" smtClean="0"/>
              <a:t>Engineer, Team Lead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/>
        </p:nvSpPr>
        <p:spPr>
          <a:xfrm>
            <a:off x="5566833" y="5370781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System Integration Team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/>
        </p:nvSpPr>
        <p:spPr>
          <a:xfrm>
            <a:off x="3476283" y="6224899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Telerik QA Academy</a:t>
            </a:r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78" y="389980"/>
            <a:ext cx="2024838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96" y="1273205"/>
            <a:ext cx="1658352" cy="1210597"/>
          </a:xfrm>
          <a:prstGeom prst="roundRect">
            <a:avLst>
              <a:gd name="adj" fmla="val 1179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 descr="http://clipart.m-y-d-s.com/weapons/main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64" y="3170585"/>
            <a:ext cx="1295400" cy="12954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Effort and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Well-designed</a:t>
            </a:r>
            <a:r>
              <a:rPr lang="en-US" dirty="0"/>
              <a:t>, carefully chosen automated tests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efficiently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little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effort is required to reach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 level of risk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mitigation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</a:t>
            </a:r>
            <a:r>
              <a:rPr lang="en-US" dirty="0"/>
              <a:t>effort </a:t>
            </a:r>
            <a:r>
              <a:rPr lang="en-US" dirty="0" smtClean="0"/>
              <a:t>is freed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Repetitive work </a:t>
            </a:r>
            <a:r>
              <a:rPr lang="en-US" dirty="0"/>
              <a:t>is reduced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automation allows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test cases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81600"/>
            <a:ext cx="1828800" cy="161454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9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</a:t>
            </a:r>
            <a:r>
              <a:rPr lang="en-US" dirty="0"/>
              <a:t>and </a:t>
            </a:r>
            <a:r>
              <a:rPr lang="en-US" dirty="0" smtClean="0"/>
              <a:t>Repeatability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tools </a:t>
            </a:r>
            <a:r>
              <a:rPr lang="en-US" dirty="0"/>
              <a:t>improve 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Tests can be </a:t>
            </a:r>
            <a:r>
              <a:rPr lang="en-US" dirty="0"/>
              <a:t>executed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order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http://untyped.com/untyping/wp-content/uploads/2011/01/consistent-has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40203"/>
            <a:ext cx="1905000" cy="190500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0"/>
            <a:ext cx="3276600" cy="251780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3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Coverage (Reduced Risk)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Easier and faster testing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 more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Achieving better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coverage</a:t>
            </a:r>
          </a:p>
          <a:p>
            <a:pPr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ushing </a:t>
            </a:r>
            <a:r>
              <a:rPr lang="en-US" dirty="0"/>
              <a:t>up overall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reduces risks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ncreases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confidence</a:t>
            </a:r>
            <a:r>
              <a:rPr lang="en-US" dirty="0" smtClean="0"/>
              <a:t> </a:t>
            </a:r>
            <a:r>
              <a:rPr lang="en-US" dirty="0"/>
              <a:t>upon </a:t>
            </a:r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59" y="4191000"/>
            <a:ext cx="3809141" cy="2224087"/>
          </a:xfrm>
          <a:prstGeom prst="roundRect">
            <a:avLst>
              <a:gd name="adj" fmla="val 1144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7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Objectiveness and Test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Tool support improves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assessment  objectiveness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(E.g</a:t>
            </a:r>
            <a:r>
              <a:rPr lang="en-US" dirty="0"/>
              <a:t>., static measures, coverage)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 to information </a:t>
            </a:r>
            <a:r>
              <a:rPr lang="en-US" dirty="0"/>
              <a:t>about tests or testing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(E.g</a:t>
            </a:r>
            <a:r>
              <a:rPr lang="en-US" dirty="0"/>
              <a:t>., statistics and graphs about </a:t>
            </a:r>
            <a:r>
              <a:rPr lang="en-US" dirty="0" smtClean="0"/>
              <a:t>test progress</a:t>
            </a:r>
            <a:r>
              <a:rPr lang="en-US" dirty="0"/>
              <a:t>, incident rates and performance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724400"/>
            <a:ext cx="1493043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1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</a:t>
            </a:r>
            <a:r>
              <a:rPr lang="en-US" dirty="0"/>
              <a:t>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 predictability </a:t>
            </a:r>
            <a:r>
              <a:rPr lang="en-US" dirty="0"/>
              <a:t>of test execution </a:t>
            </a:r>
            <a:r>
              <a:rPr lang="en-US" dirty="0" smtClean="0"/>
              <a:t>time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can start the automated test set, leave for the </a:t>
            </a:r>
            <a:r>
              <a:rPr lang="en-US" dirty="0" smtClean="0"/>
              <a:t>night and </a:t>
            </a:r>
            <a:r>
              <a:rPr lang="en-US" dirty="0"/>
              <a:t>come back in the </a:t>
            </a:r>
            <a:r>
              <a:rPr lang="en-US" dirty="0" smtClean="0"/>
              <a:t>morning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 </a:t>
            </a:r>
            <a:r>
              <a:rPr lang="en-US" dirty="0"/>
              <a:t>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allow changes later in a project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Since </a:t>
            </a:r>
            <a:r>
              <a:rPr lang="en-US" dirty="0"/>
              <a:t>we can manage the risk associated with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Other </a:t>
            </a:r>
            <a:r>
              <a:rPr lang="en-US" dirty="0" smtClean="0"/>
              <a:t>Benefits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Rapid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</a:t>
            </a:r>
            <a:r>
              <a:rPr lang="en-US" dirty="0"/>
              <a:t> to developers</a:t>
            </a:r>
          </a:p>
          <a:p>
            <a:r>
              <a:rPr lang="en-US" dirty="0" smtClean="0"/>
              <a:t>Virtually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unlimited iterations </a:t>
            </a:r>
            <a:r>
              <a:rPr lang="en-US" dirty="0"/>
              <a:t>of test case execution</a:t>
            </a:r>
          </a:p>
          <a:p>
            <a:r>
              <a:rPr lang="en-US" dirty="0" smtClean="0"/>
              <a:t>Customized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 reporting</a:t>
            </a:r>
          </a:p>
          <a:p>
            <a:r>
              <a:rPr lang="en-US" dirty="0" smtClean="0"/>
              <a:t>Finding </a:t>
            </a:r>
            <a:r>
              <a:rPr lang="en-US" dirty="0"/>
              <a:t>defects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missed by manual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/>
              <a:t>Test Tool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1178720"/>
          </a:xfrm>
        </p:spPr>
        <p:txBody>
          <a:bodyPr/>
          <a:lstStyle/>
          <a:p>
            <a:r>
              <a:rPr lang="en-US" dirty="0"/>
              <a:t>Understanding the Meaning and Purpose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Tool </a:t>
            </a:r>
            <a:r>
              <a:rPr lang="en-US" dirty="0"/>
              <a:t>Support for Testing </a:t>
            </a:r>
          </a:p>
        </p:txBody>
      </p:sp>
      <p:pic>
        <p:nvPicPr>
          <p:cNvPr id="6146" name="Picture 2" descr="Andy Tools Hammer Spanner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49"/>
            <a:ext cx="2857500" cy="272415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3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Test Tools?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tools can improve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accuracy</a:t>
            </a:r>
            <a:r>
              <a:rPr lang="en-US" dirty="0"/>
              <a:t> of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03" y="2838075"/>
            <a:ext cx="3250794" cy="3250794"/>
          </a:xfrm>
          <a:prstGeom prst="roundRect">
            <a:avLst>
              <a:gd name="adj" fmla="val 99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9407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Tools’ Application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can be used for one or 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 that support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Tools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execution tools, test data generation </a:t>
            </a:r>
            <a:r>
              <a:rPr lang="en-US" dirty="0" smtClean="0"/>
              <a:t>tools and </a:t>
            </a:r>
            <a:r>
              <a:rPr lang="en-US" dirty="0"/>
              <a:t>result comparison tools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2"/>
            </a:pPr>
            <a:r>
              <a:rPr lang="en-US" dirty="0"/>
              <a:t>Tools that help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</a:t>
            </a:r>
            <a:r>
              <a:rPr lang="en-US" dirty="0"/>
              <a:t> the testing </a:t>
            </a:r>
            <a:r>
              <a:rPr lang="en-US" dirty="0" smtClean="0"/>
              <a:t>process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anaging </a:t>
            </a:r>
            <a:r>
              <a:rPr lang="en-US" dirty="0"/>
              <a:t>tests, </a:t>
            </a:r>
            <a:r>
              <a:rPr lang="en-US" dirty="0" smtClean="0"/>
              <a:t>test results</a:t>
            </a:r>
            <a:r>
              <a:rPr lang="en-US" dirty="0"/>
              <a:t>, data, requirements, incidents, </a:t>
            </a:r>
            <a:r>
              <a:rPr lang="en-US" dirty="0" smtClean="0"/>
              <a:t>etc.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eporting </a:t>
            </a:r>
            <a:r>
              <a:rPr lang="en-US" dirty="0"/>
              <a:t>and monitoring </a:t>
            </a:r>
            <a:r>
              <a:rPr lang="en-US" dirty="0" smtClean="0"/>
              <a:t>test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Application Areas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can be used for one or 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 that support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3"/>
            </a:pPr>
            <a:r>
              <a:rPr lang="en-US" dirty="0" smtClean="0"/>
              <a:t>Tools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exploration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Monitoring </a:t>
            </a:r>
            <a:r>
              <a:rPr lang="en-US" dirty="0"/>
              <a:t>file activity for an application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dirty="0" smtClean="0"/>
              <a:t>Any </a:t>
            </a:r>
            <a:r>
              <a:rPr lang="en-US" dirty="0"/>
              <a:t>tool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aids in testing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Even a </a:t>
            </a:r>
            <a:r>
              <a:rPr lang="en-US" dirty="0" smtClean="0"/>
              <a:t>spreadsheet is a test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81250" cy="2390775"/>
          </a:xfrm>
          <a:prstGeom prst="roundRect">
            <a:avLst>
              <a:gd name="adj" fmla="val 99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9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Concepts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Benefits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Tool Concepts</a:t>
            </a:r>
            <a:endParaRPr lang="en-US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Cost</a:t>
            </a:r>
            <a:endParaRPr lang="en-US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Risks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Strategies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Principles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Tool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Classification</a:t>
            </a:r>
          </a:p>
          <a:p>
            <a:pPr marL="514350" lvl="0" indent="-51435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  <a:buSzPct val="100000"/>
              <a:buFont typeface="+mj-lt"/>
              <a:buAutoNum type="arabicPeriod" startAt="2"/>
            </a:pPr>
            <a:endParaRPr lang="en-US" sz="3000" dirty="0">
              <a:solidFill>
                <a:srgbClr val="46A6BD">
                  <a:lumMod val="20000"/>
                  <a:lumOff val="8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69" y="2179782"/>
            <a:ext cx="1814885" cy="24661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886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Purposes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Tool support </a:t>
            </a:r>
            <a:r>
              <a:rPr lang="en-US" dirty="0" smtClean="0"/>
              <a:t>can </a:t>
            </a:r>
            <a:r>
              <a:rPr lang="en-US" dirty="0"/>
              <a:t>have </a:t>
            </a:r>
            <a:r>
              <a:rPr lang="en-US" dirty="0" smtClean="0"/>
              <a:t>a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, depending </a:t>
            </a:r>
            <a:r>
              <a:rPr lang="en-US" dirty="0"/>
              <a:t>on the </a:t>
            </a:r>
            <a:r>
              <a:rPr lang="en-US" dirty="0" smtClean="0"/>
              <a:t>context: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Improve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 smtClean="0"/>
              <a:t> </a:t>
            </a:r>
            <a:r>
              <a:rPr lang="en-US" dirty="0"/>
              <a:t>of test </a:t>
            </a:r>
            <a:r>
              <a:rPr lang="en-US" dirty="0" smtClean="0"/>
              <a:t>activities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Automate </a:t>
            </a:r>
            <a:r>
              <a:rPr lang="en-US" dirty="0"/>
              <a:t>repetitive tasks or supporting </a:t>
            </a:r>
            <a:r>
              <a:rPr lang="en-US" dirty="0" smtClean="0"/>
              <a:t>manual test activities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2"/>
            </a:pPr>
            <a:r>
              <a:rPr lang="en-US" dirty="0"/>
              <a:t>Automate activities that require significant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resources</a:t>
            </a:r>
            <a:r>
              <a:rPr lang="en-US" dirty="0"/>
              <a:t> </a:t>
            </a:r>
            <a:r>
              <a:rPr lang="en-US" dirty="0" smtClean="0"/>
              <a:t>when </a:t>
            </a:r>
            <a:r>
              <a:rPr lang="en-US" dirty="0"/>
              <a:t>done </a:t>
            </a:r>
            <a:r>
              <a:rPr lang="en-US" dirty="0" smtClean="0"/>
              <a:t>manually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static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91000"/>
            <a:ext cx="3194050" cy="255524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Purposes (2)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Tool support </a:t>
            </a:r>
            <a:r>
              <a:rPr lang="en-US" dirty="0" smtClean="0"/>
              <a:t>can have a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, depending </a:t>
            </a:r>
            <a:r>
              <a:rPr lang="en-US" dirty="0"/>
              <a:t>on the </a:t>
            </a:r>
            <a:r>
              <a:rPr lang="en-US" dirty="0" smtClean="0"/>
              <a:t>context: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3"/>
            </a:pPr>
            <a:r>
              <a:rPr lang="en-US" dirty="0" smtClean="0"/>
              <a:t>Automate </a:t>
            </a:r>
            <a:r>
              <a:rPr lang="en-US" dirty="0"/>
              <a:t>activities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not be executed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/>
              <a:t>large scale </a:t>
            </a:r>
            <a:r>
              <a:rPr lang="en-US" dirty="0" smtClean="0"/>
              <a:t>performance testing </a:t>
            </a:r>
            <a:r>
              <a:rPr lang="en-US" dirty="0"/>
              <a:t>of client-server applications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dirty="0" smtClean="0"/>
              <a:t>Increase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reliability</a:t>
            </a:r>
            <a:r>
              <a:rPr lang="en-US" dirty="0"/>
              <a:t> of </a:t>
            </a:r>
            <a:r>
              <a:rPr lang="en-US" dirty="0" smtClean="0"/>
              <a:t>testing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/>
              <a:t>by automating large data comparisons or </a:t>
            </a:r>
            <a:r>
              <a:rPr lang="en-US" dirty="0" smtClean="0"/>
              <a:t>simulating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Getting the full benefit from test tools involves </a:t>
            </a:r>
            <a:r>
              <a:rPr lang="en-US" dirty="0" smtClean="0"/>
              <a:t>careful </a:t>
            </a:r>
            <a:r>
              <a:rPr lang="en-US" dirty="0"/>
              <a:t>ongoing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should plan to use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onfiguration </a:t>
            </a:r>
            <a:r>
              <a:rPr lang="en-US" dirty="0"/>
              <a:t>management for test </a:t>
            </a:r>
            <a:r>
              <a:rPr lang="en-US" dirty="0" smtClean="0"/>
              <a:t>tools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scripts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data </a:t>
            </a:r>
            <a:r>
              <a:rPr lang="en-US" dirty="0"/>
              <a:t>and other test tool </a:t>
            </a:r>
            <a:r>
              <a:rPr lang="en-US" dirty="0" smtClean="0"/>
              <a:t>items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emember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 version numbers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dirty="0"/>
              <a:t>tests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tools </a:t>
            </a:r>
            <a:r>
              <a:rPr lang="en-US" dirty="0"/>
              <a:t>with the version numbers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items tested </a:t>
            </a:r>
            <a:r>
              <a:rPr lang="en-US" dirty="0"/>
              <a:t>with </a:t>
            </a:r>
            <a:r>
              <a:rPr lang="en-US" dirty="0" smtClean="0"/>
              <a:t>them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/>
              <a:t>a proper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architecture</a:t>
            </a:r>
            <a:r>
              <a:rPr lang="en-US" dirty="0"/>
              <a:t> for your test automation </a:t>
            </a:r>
            <a:r>
              <a:rPr lang="en-US" dirty="0" smtClean="0"/>
              <a:t>system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oor </a:t>
            </a:r>
            <a:r>
              <a:rPr lang="en-US" dirty="0"/>
              <a:t>design decisions </a:t>
            </a:r>
            <a:r>
              <a:rPr lang="en-US" dirty="0" smtClean="0"/>
              <a:t>makes testing difficult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and </a:t>
            </a:r>
            <a:r>
              <a:rPr lang="en-US" dirty="0" smtClean="0"/>
              <a:t>maintaining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libraries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aming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conventions </a:t>
            </a:r>
            <a:r>
              <a:rPr lang="en-US" dirty="0"/>
              <a:t>for test cases and test </a:t>
            </a:r>
            <a:r>
              <a:rPr lang="en-US" dirty="0" smtClean="0"/>
              <a:t>data 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  <a:r>
              <a:rPr lang="en-US" dirty="0" smtClean="0"/>
              <a:t> </a:t>
            </a:r>
            <a:r>
              <a:rPr lang="en-US" dirty="0"/>
              <a:t>of test </a:t>
            </a:r>
            <a:r>
              <a:rPr lang="en-US" dirty="0" smtClean="0"/>
              <a:t>cases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nteractions</a:t>
            </a:r>
            <a:r>
              <a:rPr lang="en-US" dirty="0" smtClean="0"/>
              <a:t> </a:t>
            </a:r>
            <a:r>
              <a:rPr lang="en-US" dirty="0"/>
              <a:t>with the test </a:t>
            </a:r>
            <a:r>
              <a:rPr lang="en-US" dirty="0" smtClean="0"/>
              <a:t>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4" y="4495798"/>
            <a:ext cx="1076325" cy="1076325"/>
          </a:xfrm>
          <a:prstGeom prst="roundRect">
            <a:avLst>
              <a:gd name="adj" fmla="val 966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reflection blurRad="6350" stA="50000" endA="300" endPos="385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7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 smtClean="0"/>
              <a:t>Practices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Make proper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Automated tests are complex and require time to be studied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How the automated test works</a:t>
            </a:r>
            <a:r>
              <a:rPr lang="en-US" dirty="0"/>
              <a:t>, why it is like it is</a:t>
            </a:r>
            <a:r>
              <a:rPr lang="en-US" dirty="0" smtClean="0"/>
              <a:t>, etc</a:t>
            </a:r>
            <a:r>
              <a:rPr lang="en-US" dirty="0"/>
              <a:t>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Plan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expansion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maintenance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733800"/>
            <a:ext cx="3505200" cy="2336800"/>
          </a:xfrm>
          <a:prstGeom prst="roundRect">
            <a:avLst>
              <a:gd name="adj" fmla="val 6477"/>
            </a:avLst>
          </a:prstGeom>
          <a:effectLst>
            <a:glow rad="101600">
              <a:schemeClr val="tx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097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Costs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591990"/>
            <a:ext cx="3810000" cy="569120"/>
          </a:xfrm>
        </p:spPr>
        <p:txBody>
          <a:bodyPr/>
          <a:lstStyle/>
          <a:p>
            <a:r>
              <a:rPr lang="en-US" dirty="0" smtClean="0"/>
              <a:t>The Price of Testing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6550"/>
            <a:ext cx="5602287" cy="3981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5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two types of costs are considered: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costs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Recurring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244" name="Picture 4" descr="http://www.aimmailcenters.com/images/initial_costs_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80" y="3376613"/>
            <a:ext cx="4236640" cy="2719387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Evaluating and selecting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right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Shortcutting this may come expensive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Purchasing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r adapting </a:t>
            </a: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r </a:t>
            </a:r>
            <a:r>
              <a:rPr lang="en-US" dirty="0"/>
              <a:t>developing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3077" name="Picture 5" descr="http://bmtbg.com/images/empty_shopping_c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86200"/>
            <a:ext cx="2438400" cy="24384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smtClean="0"/>
              <a:t>Costs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tool </a:t>
            </a:r>
            <a:r>
              <a:rPr lang="en-US" dirty="0"/>
              <a:t>and how to use it </a:t>
            </a:r>
            <a:r>
              <a:rPr lang="en-US" dirty="0" smtClean="0"/>
              <a:t>properly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building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Intra-organizational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transfer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Designing </a:t>
            </a:r>
            <a:r>
              <a:rPr lang="en-US" dirty="0"/>
              <a:t>and documenting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architecture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Integrating the tool </a:t>
            </a:r>
            <a:r>
              <a:rPr lang="en-US" dirty="0"/>
              <a:t>with your existing test process, other test tools, and your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1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Recurring costs include: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Maintaining</a:t>
            </a:r>
            <a:r>
              <a:rPr lang="en-US" dirty="0" smtClean="0"/>
              <a:t> </a:t>
            </a:r>
            <a:r>
              <a:rPr lang="en-US" dirty="0"/>
              <a:t>the tool and the test </a:t>
            </a:r>
            <a:r>
              <a:rPr lang="en-US" dirty="0" smtClean="0"/>
              <a:t>scripts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How </a:t>
            </a:r>
            <a:r>
              <a:rPr lang="en-US" dirty="0"/>
              <a:t>long a script lasts before it has to be </a:t>
            </a:r>
            <a:r>
              <a:rPr lang="en-US" dirty="0" smtClean="0"/>
              <a:t>updated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Ongoing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license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 fees </a:t>
            </a:r>
            <a:r>
              <a:rPr lang="en-US" dirty="0"/>
              <a:t>for the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Ongoing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/>
              <a:t>for new staff that come onboard or tool </a:t>
            </a:r>
            <a:r>
              <a:rPr lang="en-US" dirty="0" smtClean="0"/>
              <a:t>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352800"/>
            <a:ext cx="1726406" cy="172640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6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lvl="0" indent="-51435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  <a:buSzPct val="100000"/>
              <a:buFont typeface="+mj-lt"/>
              <a:buAutoNum type="arabicPeriod" startAt="2"/>
            </a:pPr>
            <a:r>
              <a:rPr lang="en-US" sz="3000" dirty="0">
                <a:solidFill>
                  <a:srgbClr val="46A6BD">
                    <a:lumMod val="20000"/>
                    <a:lumOff val="80000"/>
                  </a:srgbClr>
                </a:solidFill>
              </a:rPr>
              <a:t>Test Tools Categories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Management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Execution Tools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Fault </a:t>
            </a: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Seeding &amp; Fault Injection </a:t>
            </a: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Simulation &amp; Emulation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Static and Dynamic Analysis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Keyword-Driven Test Automation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Performance Testing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</a:t>
            </a: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Tools</a:t>
            </a:r>
          </a:p>
          <a:p>
            <a:pPr lvl="1">
              <a:lnSpc>
                <a:spcPct val="100000"/>
              </a:lnSpc>
            </a:pP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71" y="3886200"/>
            <a:ext cx="2573829" cy="223353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45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</a:t>
            </a:r>
            <a:r>
              <a:rPr lang="en-US" dirty="0" smtClean="0"/>
              <a:t>Costs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Recurring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Porting</a:t>
            </a:r>
            <a:r>
              <a:rPr lang="en-US" dirty="0"/>
              <a:t> the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a new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platform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Extending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coverage </a:t>
            </a:r>
            <a:r>
              <a:rPr lang="en-US" dirty="0"/>
              <a:t>to new features and </a:t>
            </a:r>
            <a:r>
              <a:rPr lang="en-US" dirty="0" smtClean="0"/>
              <a:t>applications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Dealing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issues</a:t>
            </a:r>
            <a:r>
              <a:rPr lang="en-US" dirty="0"/>
              <a:t> that arise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ool availability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Constraints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07" y="3581400"/>
            <a:ext cx="2628900" cy="26289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7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Price of Free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Even if an open source tool costs nothing to buy, it will cost time and effort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</a:t>
            </a:r>
            <a:r>
              <a:rPr lang="en-US" dirty="0"/>
              <a:t>,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tools </a:t>
            </a:r>
            <a:r>
              <a:rPr lang="en-US" dirty="0"/>
              <a:t>just as you would commercial </a:t>
            </a:r>
            <a:r>
              <a:rPr lang="en-US" dirty="0" smtClean="0"/>
              <a:t>tools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igorously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against your systems</a:t>
            </a:r>
            <a:r>
              <a:rPr lang="en-US" dirty="0"/>
              <a:t>, not by running a </a:t>
            </a:r>
            <a:r>
              <a:rPr lang="en-US" dirty="0" smtClean="0"/>
              <a:t>canned demo)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6" name="Picture 2" descr="C:\Users\Zvyar\Desktop\407964-mouse-trap-with-cheese-and-free-cheese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4883642"/>
            <a:ext cx="1076325" cy="1600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Risks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924800" cy="569120"/>
          </a:xfrm>
        </p:spPr>
        <p:txBody>
          <a:bodyPr/>
          <a:lstStyle/>
          <a:p>
            <a:r>
              <a:rPr lang="en-US" dirty="0" smtClean="0"/>
              <a:t>Avoiding Common Mistakes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3352800"/>
            <a:ext cx="4048125" cy="2686050"/>
          </a:xfrm>
          <a:prstGeom prst="roundRect">
            <a:avLst>
              <a:gd name="adj" fmla="val 1312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3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Unrealistic E</a:t>
            </a:r>
            <a:r>
              <a:rPr lang="en-US" dirty="0" smtClean="0"/>
              <a:t>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Unrealistic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expectations </a:t>
            </a:r>
            <a:r>
              <a:rPr lang="en-US" dirty="0"/>
              <a:t>for 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common </a:t>
            </a:r>
            <a:r>
              <a:rPr lang="en-US" dirty="0" smtClean="0"/>
              <a:t>in </a:t>
            </a:r>
            <a:r>
              <a:rPr lang="en-US" dirty="0"/>
              <a:t>organizations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limited previous experience</a:t>
            </a:r>
            <a:r>
              <a:rPr lang="en-US" dirty="0"/>
              <a:t> with test </a:t>
            </a:r>
            <a:r>
              <a:rPr lang="en-US" dirty="0" smtClean="0"/>
              <a:t>automation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tools are 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 bullets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new tool won’t magically </a:t>
            </a:r>
            <a:r>
              <a:rPr lang="en-US" dirty="0"/>
              <a:t>transform the hard problem of testing into one that is </a:t>
            </a:r>
            <a:r>
              <a:rPr lang="en-US" dirty="0" smtClean="0"/>
              <a:t>easy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</a:t>
            </a:r>
            <a:r>
              <a:rPr lang="en-US" dirty="0"/>
              <a:t>sure </a:t>
            </a:r>
            <a:r>
              <a:rPr lang="en-US" dirty="0" smtClean="0"/>
              <a:t>people </a:t>
            </a:r>
            <a:r>
              <a:rPr lang="en-US" dirty="0"/>
              <a:t>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181600"/>
            <a:ext cx="1472701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3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Underestimating </a:t>
            </a:r>
            <a:r>
              <a:rPr lang="en-US" dirty="0" smtClean="0"/>
              <a:t>Cost of Introducing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</a:t>
            </a:r>
            <a:r>
              <a:rPr lang="en-US" dirty="0"/>
              <a:t>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time, cost, and effort </a:t>
            </a:r>
            <a:r>
              <a:rPr lang="en-US" dirty="0"/>
              <a:t>required to </a:t>
            </a:r>
            <a:r>
              <a:rPr lang="en-US" dirty="0" smtClean="0"/>
              <a:t>introduce </a:t>
            </a:r>
            <a:r>
              <a:rPr lang="en-US" dirty="0"/>
              <a:t>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have to be prepared to: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uild</a:t>
            </a:r>
            <a:r>
              <a:rPr lang="en-US" dirty="0" smtClean="0"/>
              <a:t> </a:t>
            </a:r>
            <a:r>
              <a:rPr lang="en-US" dirty="0"/>
              <a:t>test </a:t>
            </a:r>
            <a:r>
              <a:rPr lang="en-US" dirty="0" smtClean="0"/>
              <a:t>frameworks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ntegrate</a:t>
            </a:r>
            <a:r>
              <a:rPr lang="en-US" dirty="0" smtClean="0"/>
              <a:t> </a:t>
            </a:r>
            <a:r>
              <a:rPr lang="en-US" dirty="0"/>
              <a:t>with other </a:t>
            </a:r>
            <a:r>
              <a:rPr lang="en-US" dirty="0" smtClean="0"/>
              <a:t>tools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standards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guidelines</a:t>
            </a:r>
            <a:r>
              <a:rPr lang="en-US" dirty="0" smtClean="0"/>
              <a:t> </a:t>
            </a:r>
            <a:r>
              <a:rPr lang="en-US" dirty="0"/>
              <a:t>for use of the </a:t>
            </a:r>
            <a:r>
              <a:rPr lang="en-US" dirty="0" smtClean="0"/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rain</a:t>
            </a:r>
            <a:r>
              <a:rPr lang="en-US" dirty="0" smtClean="0"/>
              <a:t> </a:t>
            </a:r>
            <a:r>
              <a:rPr lang="en-US" dirty="0"/>
              <a:t>those who will use 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Sometimes this involves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outside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consulting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86000"/>
            <a:ext cx="1539240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2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Return </a:t>
            </a:r>
            <a:r>
              <a:rPr lang="en-US" dirty="0"/>
              <a:t>on </a:t>
            </a:r>
            <a:r>
              <a:rPr lang="en-US" dirty="0" smtClean="0"/>
              <a:t>Investment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</a:t>
            </a:r>
            <a:r>
              <a:rPr lang="en-US" dirty="0"/>
              <a:t>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and effort </a:t>
            </a:r>
            <a:r>
              <a:rPr lang="en-US" dirty="0"/>
              <a:t>needed to achieve a positive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 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investment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Positive </a:t>
            </a:r>
            <a:r>
              <a:rPr lang="en-US" dirty="0"/>
              <a:t>return on the testing investment is something that takes </a:t>
            </a:r>
            <a:r>
              <a:rPr lang="en-US" dirty="0" smtClean="0"/>
              <a:t>years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… if you’re lucky </a:t>
            </a:r>
            <a:r>
              <a:rPr lang="en-US" dirty="0"/>
              <a:t>enough to get a positive </a:t>
            </a:r>
            <a:r>
              <a:rPr lang="en-US" dirty="0" smtClean="0"/>
              <a:t>return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positive return on the testing automation investment usually involves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hanges </a:t>
            </a:r>
            <a:r>
              <a:rPr lang="en-US" dirty="0"/>
              <a:t>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equires </a:t>
            </a:r>
            <a:r>
              <a:rPr lang="en-US" dirty="0"/>
              <a:t>continuous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improvement in tool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Underestimating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 the effort </a:t>
            </a:r>
            <a:r>
              <a:rPr lang="en-US" dirty="0"/>
              <a:t>required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Short-changing </a:t>
            </a:r>
            <a:r>
              <a:rPr lang="en-US" dirty="0"/>
              <a:t>the initial test development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brittle </a:t>
            </a:r>
            <a:r>
              <a:rPr lang="en-US" dirty="0"/>
              <a:t>hard-to-maintain testware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Often organizations fail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budget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realistically </a:t>
            </a:r>
            <a:r>
              <a:rPr lang="en-US" dirty="0"/>
              <a:t>for test </a:t>
            </a:r>
            <a:r>
              <a:rPr lang="en-US" dirty="0" smtClean="0"/>
              <a:t>maintenance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This leads to running tests that result in lots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 positives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 negatives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Overreliance on the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People trying </a:t>
            </a:r>
            <a:r>
              <a:rPr lang="en-US" dirty="0"/>
              <a:t>to </a:t>
            </a:r>
            <a:r>
              <a:rPr lang="en-US" dirty="0" smtClean="0"/>
              <a:t>automate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unautomatable tests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Tool-driven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Failing </a:t>
            </a:r>
            <a:r>
              <a:rPr lang="en-US" dirty="0"/>
              <a:t>to test areas that are not automatable, resulting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tool-driven test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gaps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tools and their capabilities should not drive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014" y="2133441"/>
            <a:ext cx="7164386" cy="1066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“If you give a child a hammer, the whole world becomes a </a:t>
            </a:r>
            <a:r>
              <a:rPr lang="en-US" dirty="0" smtClean="0"/>
              <a:t>nail.”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/>
              <a:t>the </a:t>
            </a:r>
            <a:r>
              <a:rPr lang="en-US" dirty="0" smtClean="0"/>
              <a:t>Wrong Thing Faster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Existing </a:t>
            </a:r>
            <a:r>
              <a:rPr lang="en-US" dirty="0"/>
              <a:t>manual testing could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incomplete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incorrect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them 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basis for your automated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 </a:t>
            </a:r>
            <a:r>
              <a:rPr lang="en-US" dirty="0" smtClean="0"/>
              <a:t>might be incorrect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need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double-check manual test cases</a:t>
            </a:r>
            <a:r>
              <a:rPr lang="en-US" dirty="0"/>
              <a:t>, data, and scripts before automating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t's </a:t>
            </a:r>
            <a:r>
              <a:rPr lang="en-US" dirty="0"/>
              <a:t>more expensive to fix them </a:t>
            </a:r>
            <a:r>
              <a:rPr lang="en-US" dirty="0" smtClean="0"/>
              <a:t>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9400" y="4953000"/>
            <a:ext cx="1828800" cy="154879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Automation Bugaboo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Producing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brittle</a:t>
            </a:r>
            <a:r>
              <a:rPr lang="en-US" dirty="0"/>
              <a:t>,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hard-to-maintain </a:t>
            </a:r>
            <a:r>
              <a:rPr lang="en-US" dirty="0"/>
              <a:t>test scripts, test frameworks, and test data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Results in frequent need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updates</a:t>
            </a:r>
            <a:r>
              <a:rPr lang="en-US" dirty="0"/>
              <a:t> when the software under test </a:t>
            </a:r>
            <a:r>
              <a:rPr lang="en-US" dirty="0" smtClean="0"/>
              <a:t>changes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Results in enormous</a:t>
            </a:r>
            <a:r>
              <a:rPr lang="en-US" dirty="0"/>
              <a:t>, often escalating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 of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40504"/>
            <a:ext cx="2438400" cy="2436495"/>
          </a:xfrm>
          <a:prstGeom prst="roundRect">
            <a:avLst>
              <a:gd name="adj" fmla="val 101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3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604359"/>
            <a:ext cx="7924800" cy="1447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sz="5000" dirty="0"/>
              <a:t>Why Test Automation? </a:t>
            </a:r>
          </a:p>
        </p:txBody>
      </p:sp>
      <p:pic>
        <p:nvPicPr>
          <p:cNvPr id="1032" name="Picture 8" descr="http://www.prosar.com/Portals/138067/images/marketing%20automation%20requires%20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2043216"/>
            <a:ext cx="3067050" cy="2295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620000" cy="914400"/>
          </a:xfrm>
        </p:spPr>
        <p:txBody>
          <a:bodyPr/>
          <a:lstStyle/>
          <a:p>
            <a:r>
              <a:rPr lang="en-US" dirty="0" smtClean="0"/>
              <a:t>The Test Automation Bugaboo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Design carefully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things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maintainable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robust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modular</a:t>
            </a:r>
            <a:r>
              <a:rPr lang="en-US" dirty="0"/>
              <a:t>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automation </a:t>
            </a:r>
            <a:r>
              <a:rPr lang="en-US" dirty="0" smtClean="0"/>
              <a:t>frameworks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/>
              <a:t>for test script and data reuse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581400"/>
            <a:ext cx="2819400" cy="2729180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3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Strategies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514600"/>
            <a:ext cx="4133850" cy="37719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7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vs.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 </a:t>
            </a:r>
            <a:r>
              <a:rPr lang="en-US" dirty="0"/>
              <a:t>by itself is not a 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Strategies define the ways and means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and effective usage of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02291"/>
            <a:ext cx="2886075" cy="2359189"/>
          </a:xfrm>
          <a:prstGeom prst="roundRect">
            <a:avLst>
              <a:gd name="adj" fmla="val 1052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44523" y="4197056"/>
            <a:ext cx="103707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≠</a:t>
            </a:r>
            <a:endParaRPr lang="en-US" sz="9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37" y="3848150"/>
            <a:ext cx="3435563" cy="2267472"/>
          </a:xfrm>
          <a:prstGeom prst="roundRect">
            <a:avLst>
              <a:gd name="adj" fmla="val 1026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3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What You Automate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judicious </a:t>
            </a:r>
            <a:r>
              <a:rPr lang="en-US" dirty="0"/>
              <a:t>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which test 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automate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Pick </a:t>
            </a:r>
            <a:r>
              <a:rPr lang="en-US" dirty="0"/>
              <a:t>each test case based 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benefit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expect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receive</a:t>
            </a:r>
            <a:r>
              <a:rPr lang="en-US" dirty="0"/>
              <a:t> from automating </a:t>
            </a:r>
            <a:r>
              <a:rPr lang="en-US" dirty="0" smtClean="0"/>
              <a:t>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Trying </a:t>
            </a:r>
            <a:r>
              <a:rPr lang="en-US" dirty="0"/>
              <a:t>to automate every existing </a:t>
            </a:r>
            <a:r>
              <a:rPr lang="en-US" dirty="0" smtClean="0"/>
              <a:t>manual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rain-dead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2590800" cy="2310565"/>
          </a:xfrm>
          <a:prstGeom prst="roundRect">
            <a:avLst>
              <a:gd name="adj" fmla="val 103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1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for the </a:t>
            </a:r>
            <a:r>
              <a:rPr lang="en-US" dirty="0" smtClean="0"/>
              <a:t>Long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first </a:t>
            </a:r>
            <a:r>
              <a:rPr lang="en-US" dirty="0"/>
              <a:t>and </a:t>
            </a:r>
            <a:r>
              <a:rPr lang="en-US" dirty="0" smtClean="0"/>
              <a:t>foremost principle: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for the long term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maintainable</a:t>
            </a:r>
            <a:r>
              <a:rPr lang="en-US" dirty="0"/>
              <a:t> automated test </a:t>
            </a:r>
            <a:r>
              <a:rPr lang="en-US" dirty="0" smtClean="0"/>
              <a:t>system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Only </a:t>
            </a:r>
            <a:r>
              <a:rPr lang="en-US" dirty="0"/>
              <a:t>automate those tests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/>
              <a:t>automatable test can run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unattended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uman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judgment is not required </a:t>
            </a:r>
            <a:r>
              <a:rPr lang="en-US" dirty="0"/>
              <a:t>during test execution to interpret the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676400" cy="1642872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2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W</a:t>
            </a:r>
            <a:r>
              <a:rPr lang="en-US" dirty="0" smtClean="0"/>
              <a:t>hat You’ll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Only automate those test suites </a:t>
            </a:r>
            <a:r>
              <a:rPr lang="en-US" dirty="0" smtClean="0"/>
              <a:t>or test </a:t>
            </a:r>
            <a:r>
              <a:rPr lang="en-US" dirty="0"/>
              <a:t>cases </a:t>
            </a:r>
            <a:r>
              <a:rPr lang="en-US" dirty="0" smtClean="0"/>
              <a:t>for </a:t>
            </a:r>
            <a:r>
              <a:rPr lang="en-US" dirty="0"/>
              <a:t>which there's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business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many times you'll repeat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case?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B</a:t>
            </a:r>
            <a:r>
              <a:rPr lang="en-US" dirty="0" smtClean="0"/>
              <a:t>etween </a:t>
            </a:r>
            <a:r>
              <a:rPr lang="en-US" dirty="0"/>
              <a:t>now and the retirement of the application under </a:t>
            </a:r>
            <a:r>
              <a:rPr lang="en-US" dirty="0" smtClean="0"/>
              <a:t>test)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93457"/>
            <a:ext cx="2438400" cy="2438400"/>
          </a:xfrm>
          <a:prstGeom prst="roundRect">
            <a:avLst>
              <a:gd name="adj" fmla="val 1190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5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What You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Have a careful process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evaluating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</a:t>
            </a:r>
            <a:r>
              <a:rPr lang="en-US" dirty="0"/>
              <a:t> test </a:t>
            </a:r>
            <a:r>
              <a:rPr lang="en-US" dirty="0" smtClean="0"/>
              <a:t>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Chaotic tool usage makes the set </a:t>
            </a:r>
            <a:r>
              <a:rPr lang="en-US" dirty="0"/>
              <a:t>of tools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unmanageable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well understood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Especially if </a:t>
            </a:r>
            <a:r>
              <a:rPr lang="en-US" dirty="0"/>
              <a:t>everyone downloads their own favorite freeware test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438400" cy="20900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8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Automate What a Human Won’t Do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Automate those tests and tasks that would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 prone if done by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egression testing is a high-value </a:t>
            </a:r>
            <a:r>
              <a:rPr lang="en-US" dirty="0"/>
              <a:t>target for </a:t>
            </a:r>
            <a:r>
              <a:rPr lang="en-US" dirty="0" smtClean="0"/>
              <a:t>automation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reating </a:t>
            </a:r>
            <a:r>
              <a:rPr lang="en-US" dirty="0"/>
              <a:t>and loading test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073271"/>
            <a:ext cx="3581400" cy="263232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4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Shortcuts Allowed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enefits </a:t>
            </a:r>
            <a:r>
              <a:rPr lang="en-US" dirty="0"/>
              <a:t>will take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months if not years </a:t>
            </a:r>
            <a:r>
              <a:rPr lang="en-US" dirty="0"/>
              <a:t>to equal the initial </a:t>
            </a:r>
            <a:r>
              <a:rPr lang="en-US" dirty="0" smtClean="0"/>
              <a:t>costs</a:t>
            </a:r>
          </a:p>
          <a:p>
            <a:pPr>
              <a:lnSpc>
                <a:spcPct val="100000"/>
              </a:lnSpc>
            </a:pPr>
            <a:r>
              <a:rPr lang="en-US" dirty="0"/>
              <a:t>In most cases, there is no </a:t>
            </a:r>
            <a:r>
              <a:rPr lang="en-US" dirty="0" smtClean="0"/>
              <a:t>shortcut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rying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 the initial costs </a:t>
            </a:r>
            <a:r>
              <a:rPr lang="en-US" dirty="0"/>
              <a:t>of introducing </a:t>
            </a:r>
            <a:r>
              <a:rPr lang="en-US" dirty="0" smtClean="0"/>
              <a:t>automation usually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reduces future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403214">
            <a:off x="1384193" y="4741674"/>
            <a:ext cx="26631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Ctr. + $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296778"/>
            <a:ext cx="3099851" cy="1813120"/>
          </a:xfrm>
          <a:prstGeom prst="roundRect">
            <a:avLst>
              <a:gd name="adj" fmla="val 1139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20440"/>
            <a:ext cx="7924800" cy="14478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Automation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1248" y="2004100"/>
            <a:ext cx="50098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“Quality is free, but only to those who are willing to pay heavily for it”.</a:t>
            </a:r>
          </a:p>
          <a:p>
            <a:pPr algn="r"/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 DeMarco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6" y="1207148"/>
            <a:ext cx="2523187" cy="25356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Automate?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Most </a:t>
            </a:r>
            <a:r>
              <a:rPr lang="en-US" dirty="0"/>
              <a:t>of the test </a:t>
            </a:r>
            <a:r>
              <a:rPr lang="en-US" dirty="0" smtClean="0"/>
              <a:t>automation involves </a:t>
            </a:r>
            <a:r>
              <a:rPr lang="en-US" dirty="0"/>
              <a:t>attempts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tasks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are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Tedious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regression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ifficult </a:t>
            </a:r>
            <a:r>
              <a:rPr lang="en-US" dirty="0"/>
              <a:t>to do </a:t>
            </a:r>
            <a:r>
              <a:rPr lang="en-US" dirty="0" smtClean="0"/>
              <a:t>manually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</a:t>
            </a:r>
            <a:r>
              <a:rPr lang="en-US" dirty="0" smtClean="0"/>
              <a:t>performance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Test automation </a:t>
            </a:r>
            <a:r>
              <a:rPr lang="en-US" dirty="0" smtClean="0"/>
              <a:t>can also automate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parts of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13000"/>
            <a:ext cx="2469444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2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5836"/>
            <a:ext cx="7086600" cy="914400"/>
          </a:xfrm>
        </p:spPr>
        <p:txBody>
          <a:bodyPr/>
          <a:lstStyle/>
          <a:p>
            <a:r>
              <a:rPr lang="en-US" dirty="0" smtClean="0"/>
              <a:t>Goals of Test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Tests should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elp 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improve</a:t>
            </a:r>
            <a:r>
              <a:rPr lang="en-US" dirty="0" smtClean="0"/>
              <a:t> quality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elp 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understand</a:t>
            </a:r>
            <a:r>
              <a:rPr lang="en-US" dirty="0" smtClean="0"/>
              <a:t> the SUT 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</a:t>
            </a:r>
            <a:r>
              <a:rPr lang="en-US" dirty="0" smtClean="0"/>
              <a:t> risk</a:t>
            </a:r>
            <a:endParaRPr lang="en-US" dirty="0"/>
          </a:p>
          <a:p>
            <a:pPr lvl="1"/>
            <a:r>
              <a:rPr lang="en-US" dirty="0"/>
              <a:t>B</a:t>
            </a:r>
            <a:r>
              <a:rPr lang="en-US" dirty="0" smtClean="0"/>
              <a:t>e easy to run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 easy to write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equire minimal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r>
              <a:rPr lang="en-US" dirty="0" smtClean="0"/>
              <a:t> as the system evolves around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5836"/>
            <a:ext cx="7086600" cy="914400"/>
          </a:xfrm>
        </p:spPr>
        <p:txBody>
          <a:bodyPr/>
          <a:lstStyle/>
          <a:p>
            <a:r>
              <a:rPr lang="en-US" smtClean="0"/>
              <a:t>Keep the tests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/>
              <a:t>The longer the test, the more brittle it 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98" y="2793530"/>
            <a:ext cx="3801005" cy="27816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3008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Keep tests 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8" y="1431234"/>
            <a:ext cx="8676861" cy="5198165"/>
          </a:xfrm>
        </p:spPr>
        <p:txBody>
          <a:bodyPr/>
          <a:lstStyle/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No test should be dependent on another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96" y="2988363"/>
            <a:ext cx="3710609" cy="278295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2340"/>
            <a:ext cx="7086600" cy="914400"/>
          </a:xfrm>
        </p:spPr>
        <p:txBody>
          <a:bodyPr/>
          <a:lstStyle/>
          <a:p>
            <a:r>
              <a:rPr lang="en-US" dirty="0"/>
              <a:t>Tests should be idempotent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205948"/>
            <a:ext cx="8690113" cy="5423451"/>
          </a:xfrm>
        </p:spPr>
        <p:txBody>
          <a:bodyPr/>
          <a:lstStyle/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Tests </a:t>
            </a:r>
            <a:r>
              <a:rPr lang="en-US" dirty="0"/>
              <a:t>can be executed over and over again and with the same results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442251"/>
            <a:ext cx="2438400" cy="2438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421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5592"/>
            <a:ext cx="7086600" cy="914400"/>
          </a:xfrm>
        </p:spPr>
        <p:txBody>
          <a:bodyPr/>
          <a:lstStyle/>
          <a:p>
            <a:r>
              <a:rPr lang="en-US" dirty="0"/>
              <a:t>Tests should be deterministic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89992"/>
            <a:ext cx="8686800" cy="5539408"/>
          </a:xfrm>
        </p:spPr>
        <p:txBody>
          <a:bodyPr/>
          <a:lstStyle/>
          <a:p>
            <a:pPr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A </a:t>
            </a:r>
            <a:r>
              <a:rPr lang="en-US" dirty="0"/>
              <a:t>test is non-deterministic when it passes sometimes and fails sometimes, without any noticeable change in the code, tests, or </a:t>
            </a:r>
            <a:r>
              <a:rPr lang="en-US" dirty="0" smtClean="0"/>
              <a:t>environment</a:t>
            </a:r>
          </a:p>
          <a:p>
            <a:pPr>
              <a:buClr>
                <a:srgbClr val="46A6BD">
                  <a:lumMod val="40000"/>
                  <a:lumOff val="60000"/>
                </a:srgbClr>
              </a:buClr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3074" name="Picture 2" descr="http://1.bp.blogspot.com/-8OjNUZZlCk0/TtKWacTTEJI/AAAAAAAAEDc/75gCuoa5iXg/s1600/determinis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057816"/>
            <a:ext cx="2762250" cy="2076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Test Tool Classification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0021"/>
            <a:ext cx="2150982" cy="2133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151066"/>
            <a:ext cx="2063264" cy="3131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32016"/>
            <a:ext cx="1941536" cy="3131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5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tools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testing </a:t>
            </a:r>
            <a:r>
              <a:rPr lang="en-US" dirty="0" smtClean="0"/>
              <a:t>performed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(Component</a:t>
            </a:r>
            <a:r>
              <a:rPr lang="en-US" dirty="0"/>
              <a:t>, integration, </a:t>
            </a:r>
            <a:r>
              <a:rPr lang="en-US" dirty="0" smtClean="0"/>
              <a:t>system, acceptance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aults</a:t>
            </a:r>
            <a:r>
              <a:rPr lang="en-US" dirty="0" smtClean="0"/>
              <a:t> processed </a:t>
            </a:r>
            <a:r>
              <a:rPr lang="en-US" dirty="0"/>
              <a:t>and </a:t>
            </a:r>
            <a:r>
              <a:rPr lang="en-US" dirty="0" smtClean="0"/>
              <a:t>supported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approach</a:t>
            </a:r>
            <a:r>
              <a:rPr lang="en-US" dirty="0"/>
              <a:t> or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 of testing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measurement, drivers, logging, </a:t>
            </a:r>
            <a:r>
              <a:rPr lang="en-US" dirty="0" smtClean="0"/>
              <a:t>comparisons)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3124200"/>
            <a:ext cx="1771650" cy="17835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1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</a:t>
            </a:r>
            <a:r>
              <a:rPr lang="en-US" dirty="0" smtClean="0"/>
              <a:t>Classification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Specific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domains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traffic simulation &amp; signaling, networks, </a:t>
            </a:r>
            <a:r>
              <a:rPr lang="en-US" dirty="0" smtClean="0"/>
              <a:t>protocol, transactions</a:t>
            </a:r>
            <a:r>
              <a:rPr lang="en-US" dirty="0"/>
              <a:t>, TV-screens, expert </a:t>
            </a:r>
            <a:r>
              <a:rPr lang="en-US" dirty="0" smtClean="0"/>
              <a:t>systems)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reas</a:t>
            </a:r>
            <a:r>
              <a:rPr lang="en-US" dirty="0" smtClean="0"/>
              <a:t> </a:t>
            </a:r>
            <a:r>
              <a:rPr lang="en-US" dirty="0"/>
              <a:t>within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supported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data input, environment, </a:t>
            </a:r>
            <a:r>
              <a:rPr lang="en-US" dirty="0" smtClean="0"/>
              <a:t>configuration or </a:t>
            </a:r>
            <a:r>
              <a:rPr lang="en-US" dirty="0"/>
              <a:t>other conceptual </a:t>
            </a:r>
            <a:r>
              <a:rPr lang="en-US" dirty="0" smtClean="0"/>
              <a:t>areas)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53000"/>
            <a:ext cx="1856772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6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</a:t>
            </a:r>
            <a:r>
              <a:rPr lang="en-US" dirty="0" smtClean="0"/>
              <a:t>Classification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295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the tool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applied</a:t>
            </a:r>
            <a:r>
              <a:rPr lang="en-US" dirty="0"/>
              <a:t>: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5300" y="2209800"/>
            <a:ext cx="8153400" cy="1946564"/>
          </a:xfrm>
          <a:prstGeom prst="rect">
            <a:avLst/>
          </a:prstGeom>
        </p:spPr>
        <p:txBody>
          <a:bodyPr numCol="2"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US" sz="2400" dirty="0"/>
              <a:t>Off the shelf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Frame-work (for adaptation</a:t>
            </a:r>
            <a:r>
              <a:rPr lang="en-US" sz="2400" dirty="0" smtClean="0"/>
              <a:t>)</a:t>
            </a:r>
          </a:p>
          <a:p>
            <a:pPr lvl="2">
              <a:lnSpc>
                <a:spcPct val="100000"/>
              </a:lnSpc>
            </a:pPr>
            <a:endParaRPr lang="en-US" sz="2400" dirty="0" smtClean="0"/>
          </a:p>
          <a:p>
            <a:pPr marL="649288" lvl="2" indent="0">
              <a:lnSpc>
                <a:spcPct val="100000"/>
              </a:lnSpc>
              <a:buNone/>
            </a:pPr>
            <a:endParaRPr lang="en-US" sz="2400" dirty="0"/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Plug-in </a:t>
            </a:r>
            <a:r>
              <a:rPr lang="en-US" sz="2400" dirty="0"/>
              <a:t>adaptation (i.e. Eclipse)</a:t>
            </a:r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In </a:t>
            </a:r>
            <a:r>
              <a:rPr lang="en-US" sz="2400" dirty="0"/>
              <a:t>house development of tool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4470400"/>
            <a:ext cx="8686800" cy="18288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Grouping according to tools’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user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(Test managers, test analysts or technical test analysts)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Tools </a:t>
            </a:r>
            <a:r>
              <a:rPr lang="en-US" dirty="0">
                <a:effectLst/>
              </a:rPr>
              <a:t>Categories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" y="2590800"/>
            <a:ext cx="8401844" cy="3048000"/>
          </a:xfrm>
          <a:prstGeom prst="roundRect">
            <a:avLst>
              <a:gd name="adj" fmla="val 23542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2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Case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automation should occur only when there's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strong business case </a:t>
            </a:r>
            <a:r>
              <a:rPr lang="en-US" dirty="0"/>
              <a:t>for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Shrinking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execution period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Reducing the overall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effort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Covering additional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risks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0999"/>
            <a:ext cx="2209800" cy="2362551"/>
          </a:xfrm>
          <a:prstGeom prst="roundRect">
            <a:avLst>
              <a:gd name="adj" fmla="val 8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management tools need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 with other tools or spreadsheets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Required for producing useful </a:t>
            </a:r>
            <a:r>
              <a:rPr lang="en-US" dirty="0"/>
              <a:t>information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/>
              <a:t> that fits the needs of the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59" y="3429000"/>
            <a:ext cx="3106882" cy="2971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8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Execution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properly </a:t>
            </a:r>
            <a:r>
              <a:rPr lang="en-US" dirty="0" smtClean="0"/>
              <a:t>should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  <a:r>
              <a:rPr lang="en-US" dirty="0" smtClean="0"/>
              <a:t>, </a:t>
            </a:r>
            <a:r>
              <a:rPr lang="en-US" dirty="0"/>
              <a:t>increase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r>
              <a:rPr lang="en-US" dirty="0"/>
              <a:t>, and/or make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/>
              <a:t> more 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xecute </a:t>
            </a:r>
            <a:r>
              <a:rPr lang="en-US" dirty="0"/>
              <a:t>test objects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automated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scripts can be recorded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capture playback </a:t>
            </a:r>
            <a:r>
              <a:rPr lang="en-US" dirty="0" smtClean="0"/>
              <a:t>facilities</a:t>
            </a:r>
          </a:p>
          <a:p>
            <a:pPr>
              <a:lnSpc>
                <a:spcPct val="100000"/>
              </a:lnSpc>
            </a:pPr>
            <a:r>
              <a:rPr lang="en-US" dirty="0"/>
              <a:t>Most often used to </a:t>
            </a:r>
            <a:r>
              <a:rPr lang="en-US" dirty="0" smtClean="0"/>
              <a:t>automate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regression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6388" name="Picture 4" descr="http://www.ece.cmu.edu/~echung/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1" y="4783792"/>
            <a:ext cx="1571064" cy="1571064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9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Debugging and Troubleshooting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Help </a:t>
            </a:r>
            <a:r>
              <a:rPr lang="en-US" dirty="0"/>
              <a:t>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narrow down the area </a:t>
            </a:r>
            <a:r>
              <a:rPr lang="en-US" dirty="0"/>
              <a:t>where a bug </a:t>
            </a:r>
            <a:r>
              <a:rPr lang="en-US" dirty="0" smtClean="0"/>
              <a:t>lives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some cases </a:t>
            </a:r>
            <a:r>
              <a:rPr lang="en-US" dirty="0"/>
              <a:t>the bug can be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 way from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symptom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</a:t>
            </a:r>
            <a:r>
              <a:rPr lang="en-US" dirty="0" smtClean="0"/>
              <a:t>tools </a:t>
            </a:r>
            <a:r>
              <a:rPr lang="en-US" dirty="0"/>
              <a:t>can include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ogs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imulated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38600"/>
            <a:ext cx="2519589" cy="216559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44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Seeding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Fault </a:t>
            </a:r>
            <a:r>
              <a:rPr lang="en-US" dirty="0"/>
              <a:t>seeding uses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compiler-like tool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put bugs into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ypically </a:t>
            </a:r>
            <a:r>
              <a:rPr lang="en-US" dirty="0"/>
              <a:t>used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the ability </a:t>
            </a:r>
            <a:r>
              <a:rPr lang="en-US" dirty="0"/>
              <a:t>of a set of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find such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lso </a:t>
            </a:r>
            <a:r>
              <a:rPr lang="en-US" dirty="0"/>
              <a:t>sometimes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mutation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modified version of the program with the bugs is not </a:t>
            </a:r>
            <a:r>
              <a:rPr lang="en-US" dirty="0" smtClean="0"/>
              <a:t>retained </a:t>
            </a:r>
            <a:r>
              <a:rPr lang="en-US" dirty="0"/>
              <a:t>as </a:t>
            </a:r>
            <a:r>
              <a:rPr lang="en-US" dirty="0" smtClean="0"/>
              <a:t>production </a:t>
            </a:r>
            <a:r>
              <a:rPr lang="en-US" dirty="0"/>
              <a:t>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3906">
            <a:off x="3107242" y="4224560"/>
            <a:ext cx="3770126" cy="324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0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Injection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Fault injection is usually 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injecting bad data or events</a:t>
            </a:r>
            <a:r>
              <a:rPr lang="en-US" dirty="0"/>
              <a:t> at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a </a:t>
            </a:r>
            <a:r>
              <a:rPr lang="en-US" dirty="0"/>
              <a:t>tool that </a:t>
            </a:r>
            <a:r>
              <a:rPr lang="en-US"/>
              <a:t>allows </a:t>
            </a:r>
            <a:r>
              <a:rPr lang="en-US" smtClean="0"/>
              <a:t>randomly </a:t>
            </a:r>
            <a:r>
              <a:rPr lang="en-US" dirty="0"/>
              <a:t>corrupt file </a:t>
            </a:r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5556"/>
          <a:stretch/>
        </p:blipFill>
        <p:spPr bwMode="auto">
          <a:xfrm>
            <a:off x="2209800" y="3657600"/>
            <a:ext cx="4724400" cy="2734028"/>
          </a:xfrm>
          <a:prstGeom prst="roundRect">
            <a:avLst>
              <a:gd name="adj" fmla="val 1186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9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Static Analysis tools can be used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time </a:t>
            </a:r>
            <a:r>
              <a:rPr lang="en-US" dirty="0"/>
              <a:t>in the software lifecycle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levels/phases </a:t>
            </a:r>
            <a:r>
              <a:rPr lang="en-US" dirty="0"/>
              <a:t>of the </a:t>
            </a:r>
            <a:r>
              <a:rPr lang="en-US" dirty="0" smtClean="0"/>
              <a:t>software development</a:t>
            </a:r>
          </a:p>
          <a:p>
            <a:pPr>
              <a:lnSpc>
                <a:spcPct val="100000"/>
              </a:lnSpc>
            </a:pPr>
            <a:r>
              <a:rPr lang="en-US" dirty="0"/>
              <a:t>They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 warnings </a:t>
            </a:r>
            <a:r>
              <a:rPr lang="en-US" dirty="0"/>
              <a:t>about potential problems with code, requirements , etc</a:t>
            </a:r>
            <a:r>
              <a:rPr lang="en-US" dirty="0" smtClean="0"/>
              <a:t>.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If applied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already existing code </a:t>
            </a:r>
            <a:r>
              <a:rPr lang="en-US" dirty="0"/>
              <a:t>may generate a large quantity of messages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23" y="4949638"/>
            <a:ext cx="2138082" cy="160356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55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Analysis </a:t>
            </a:r>
            <a:r>
              <a:rPr lang="en-US" dirty="0"/>
              <a:t>T</a:t>
            </a:r>
            <a:r>
              <a:rPr lang="en-US" dirty="0" smtClean="0"/>
              <a:t>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runtime information</a:t>
            </a:r>
            <a:r>
              <a:rPr lang="en-US" dirty="0"/>
              <a:t> on the state of the software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/>
              <a:t>These tools are most commonly used </a:t>
            </a:r>
            <a:r>
              <a:rPr lang="en-US" dirty="0" smtClean="0"/>
              <a:t>to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identify</a:t>
            </a:r>
            <a:r>
              <a:rPr lang="en-US" dirty="0" smtClean="0"/>
              <a:t> </a:t>
            </a:r>
            <a:r>
              <a:rPr lang="en-US" dirty="0"/>
              <a:t>unassigned </a:t>
            </a:r>
            <a:r>
              <a:rPr lang="en-US" dirty="0" smtClean="0"/>
              <a:t>pointers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</a:t>
            </a:r>
            <a:r>
              <a:rPr lang="en-US" dirty="0" smtClean="0"/>
              <a:t> </a:t>
            </a:r>
            <a:r>
              <a:rPr lang="en-US" dirty="0"/>
              <a:t>pointer </a:t>
            </a:r>
            <a:r>
              <a:rPr lang="en-US" dirty="0" smtClean="0"/>
              <a:t>arithmetic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allocation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</a:t>
            </a:r>
            <a:r>
              <a:rPr lang="en-US" dirty="0" smtClean="0"/>
              <a:t> </a:t>
            </a:r>
            <a:r>
              <a:rPr lang="en-US" dirty="0"/>
              <a:t>and de-allocation of </a:t>
            </a:r>
            <a:r>
              <a:rPr lang="en-US" dirty="0" smtClean="0"/>
              <a:t>memory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flag</a:t>
            </a:r>
            <a:r>
              <a:rPr lang="en-US" dirty="0" smtClean="0"/>
              <a:t> </a:t>
            </a:r>
            <a:r>
              <a:rPr lang="en-US" dirty="0"/>
              <a:t>memory leaks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15" y="3040380"/>
            <a:ext cx="2076185" cy="153924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098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97180"/>
            <a:ext cx="7086600" cy="838200"/>
          </a:xfrm>
        </p:spPr>
        <p:txBody>
          <a:bodyPr/>
          <a:lstStyle/>
          <a:p>
            <a:r>
              <a:rPr lang="en-US" dirty="0"/>
              <a:t>Keyword-Driven 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25880"/>
            <a:ext cx="8686800" cy="4617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Keywords </a:t>
            </a:r>
            <a:r>
              <a:rPr lang="en-US" dirty="0" smtClean="0"/>
              <a:t>represent </a:t>
            </a:r>
            <a:r>
              <a:rPr lang="en-US" dirty="0"/>
              <a:t>high-level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business interactions</a:t>
            </a:r>
            <a:r>
              <a:rPr lang="en-US" dirty="0"/>
              <a:t> with a system (e.g. "cancel order</a:t>
            </a:r>
            <a:r>
              <a:rPr lang="en-US" dirty="0" smtClean="0"/>
              <a:t>")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Each </a:t>
            </a:r>
            <a:r>
              <a:rPr lang="en-US" dirty="0"/>
              <a:t>keyword is typically used to represent a number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detailed interactions </a:t>
            </a:r>
            <a:r>
              <a:rPr lang="en-US" dirty="0"/>
              <a:t>with the system under </a:t>
            </a:r>
            <a:r>
              <a:rPr lang="en-US" dirty="0" smtClean="0"/>
              <a:t>test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Sequences of keywords </a:t>
            </a:r>
            <a:r>
              <a:rPr lang="en-US" dirty="0"/>
              <a:t>(including relevant test data) are used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732" t="16334" r="9819" b="8334"/>
          <a:stretch/>
        </p:blipFill>
        <p:spPr>
          <a:xfrm>
            <a:off x="5654040" y="4823426"/>
            <a:ext cx="1722120" cy="17297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37149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Performance test tools have two main </a:t>
            </a:r>
            <a:r>
              <a:rPr lang="en-US" dirty="0" smtClean="0"/>
              <a:t>facilities: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Load generation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Load generation can simulate either multiple users or high volumes of input data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Measurement </a:t>
            </a:r>
            <a:r>
              <a:rPr lang="en-US" dirty="0"/>
              <a:t>and analysis of system response to a given </a:t>
            </a:r>
            <a:r>
              <a:rPr lang="en-US" dirty="0" smtClean="0"/>
              <a:t>load</a:t>
            </a:r>
          </a:p>
          <a:p>
            <a:pPr>
              <a:lnSpc>
                <a:spcPct val="100000"/>
              </a:lnSpc>
            </a:pPr>
            <a:r>
              <a:rPr lang="en-US" dirty="0"/>
              <a:t>N</a:t>
            </a:r>
            <a:r>
              <a:rPr lang="en-US" dirty="0" smtClean="0"/>
              <a:t>ormally </a:t>
            </a:r>
            <a:r>
              <a:rPr lang="en-US" dirty="0"/>
              <a:t>provide reports based on test logs and graphs of load against response times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Picture 2" descr="http://4.bp.blogspot.com/_3qxzyO2n5Ts/SctZtJyCIhI/AAAAAAAACEE/TRNJE9SQf04/s400/000a07f4_medium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154" y="1564378"/>
            <a:ext cx="1048716" cy="946495"/>
          </a:xfrm>
          <a:prstGeom prst="roundRect">
            <a:avLst>
              <a:gd name="adj" fmla="val 8931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ommon </a:t>
            </a:r>
            <a:r>
              <a:rPr lang="en-US" dirty="0"/>
              <a:t>use of these tools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is so </a:t>
            </a:r>
            <a:r>
              <a:rPr lang="en-US" dirty="0"/>
              <a:t>scan a website for broken or missing </a:t>
            </a:r>
            <a:r>
              <a:rPr lang="en-US" dirty="0" smtClean="0"/>
              <a:t>hyperlinks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s to provide </a:t>
            </a:r>
            <a:r>
              <a:rPr lang="en-US" dirty="0"/>
              <a:t>a graph of the link tree, the size and speed of downloads, hits, and other </a:t>
            </a:r>
            <a:r>
              <a:rPr lang="en-US" dirty="0" smtClean="0"/>
              <a:t>metrics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will </a:t>
            </a:r>
            <a:r>
              <a:rPr lang="en-US" dirty="0"/>
              <a:t>do a form of static analysis on the HTML to check for conformance to </a:t>
            </a:r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3" y="5102914"/>
            <a:ext cx="2136914" cy="1602686"/>
          </a:xfrm>
          <a:prstGeom prst="roundRect">
            <a:avLst>
              <a:gd name="adj" fmla="val 8931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47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Myths about 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Automation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cannot replace </a:t>
            </a:r>
            <a:r>
              <a:rPr lang="en-US" dirty="0"/>
              <a:t>the h</a:t>
            </a:r>
            <a:r>
              <a:rPr lang="en-US" dirty="0" smtClean="0"/>
              <a:t>uman</a:t>
            </a:r>
          </a:p>
          <a:p>
            <a:pPr>
              <a:lnSpc>
                <a:spcPct val="100000"/>
              </a:lnSpc>
            </a:pPr>
            <a:r>
              <a:rPr lang="en-US" dirty="0"/>
              <a:t>Once automated,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 savings </a:t>
            </a:r>
            <a:r>
              <a:rPr lang="en-US" dirty="0"/>
              <a:t>is a </a:t>
            </a:r>
            <a:r>
              <a:rPr lang="en-US" dirty="0" smtClean="0"/>
              <a:t>given</a:t>
            </a:r>
          </a:p>
          <a:p>
            <a:pPr>
              <a:lnSpc>
                <a:spcPct val="100000"/>
              </a:lnSpc>
            </a:pPr>
            <a:r>
              <a:rPr lang="en-US" dirty="0"/>
              <a:t>Find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bugs</a:t>
            </a:r>
          </a:p>
          <a:p>
            <a:pPr>
              <a:lnSpc>
                <a:spcPct val="100000"/>
              </a:lnSpc>
            </a:pPr>
            <a:r>
              <a:rPr lang="en-US" dirty="0"/>
              <a:t>Every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test case </a:t>
            </a:r>
            <a:r>
              <a:rPr lang="en-US" dirty="0"/>
              <a:t>can be </a:t>
            </a:r>
            <a:r>
              <a:rPr lang="en-US" dirty="0" smtClean="0"/>
              <a:t>automated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Testing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fully automated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One test tool is suitable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tasks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Automated Testing doesn’t mean Automatic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Testing … It means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Computer aided testing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 descr="https://encrypted-tbn2.gstatic.com/images?q=tbn:ANd9GcTRx3hIBU-eHFkdK5kw11QpcumQutPoB_hfArD_aHtTR-4zDlQ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299" y="2758440"/>
            <a:ext cx="1638301" cy="1638301"/>
          </a:xfrm>
          <a:prstGeom prst="roundRect">
            <a:avLst>
              <a:gd name="adj" fmla="val 8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8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9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  <a:tabLst>
                <a:tab pos="406400" algn="l"/>
              </a:tabLst>
            </a:pPr>
            <a:r>
              <a:rPr lang="en-US" sz="3000" dirty="0" smtClean="0"/>
              <a:t>Which </a:t>
            </a:r>
            <a:r>
              <a:rPr lang="en-US" sz="3000" dirty="0"/>
              <a:t>of the following activities should be performed during the selection </a:t>
            </a:r>
            <a:r>
              <a:rPr lang="en-US" sz="3000" dirty="0" smtClean="0"/>
              <a:t>and implementation </a:t>
            </a:r>
            <a:r>
              <a:rPr lang="en-US" sz="3000" dirty="0"/>
              <a:t>of a testing tool</a:t>
            </a:r>
            <a:r>
              <a:rPr lang="en-US" sz="3000" dirty="0" smtClean="0"/>
              <a:t>?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Investigate </a:t>
            </a:r>
            <a:r>
              <a:rPr lang="en-US" sz="2800" dirty="0"/>
              <a:t>the </a:t>
            </a:r>
            <a:r>
              <a:rPr lang="en-US" sz="2800" dirty="0" smtClean="0"/>
              <a:t>organization's </a:t>
            </a:r>
            <a:r>
              <a:rPr lang="en-US" sz="2800" dirty="0"/>
              <a:t>test </a:t>
            </a:r>
            <a:r>
              <a:rPr lang="en-US" sz="2800" dirty="0" smtClean="0"/>
              <a:t>process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Conduct </a:t>
            </a:r>
            <a:r>
              <a:rPr lang="en-US" sz="2800" dirty="0"/>
              <a:t>a proof of </a:t>
            </a:r>
            <a:r>
              <a:rPr lang="en-US" sz="2800" dirty="0" smtClean="0"/>
              <a:t>concept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Implement </a:t>
            </a:r>
            <a:r>
              <a:rPr lang="en-US" sz="2800" dirty="0"/>
              <a:t>the selected tool on a project behind schedule to save </a:t>
            </a:r>
            <a:r>
              <a:rPr lang="en-US" sz="2800" dirty="0" smtClean="0"/>
              <a:t>time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Identify </a:t>
            </a:r>
            <a:r>
              <a:rPr lang="en-US" sz="2800" dirty="0"/>
              <a:t>coaching and mentoring requirements for the use of the selected </a:t>
            </a:r>
            <a:r>
              <a:rPr lang="en-US" sz="2800" dirty="0" smtClean="0"/>
              <a:t>tool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  <a:tabLst>
                <a:tab pos="406400" algn="l"/>
              </a:tabLst>
            </a:pPr>
            <a:r>
              <a:rPr lang="en-US" sz="3000" dirty="0"/>
              <a:t>Which of the following benefits are MOST likely to be achieved by using test tools?</a:t>
            </a:r>
            <a:endParaRPr lang="en-US" sz="30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Easy </a:t>
            </a:r>
            <a:r>
              <a:rPr lang="en-US" sz="2800" dirty="0"/>
              <a:t>to access information about tests and </a:t>
            </a:r>
            <a:r>
              <a:rPr lang="en-US" sz="2800" dirty="0" smtClean="0"/>
              <a:t>testing 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Reduced </a:t>
            </a:r>
            <a:r>
              <a:rPr lang="en-US" sz="2800" dirty="0"/>
              <a:t>maintenance of </a:t>
            </a:r>
            <a:r>
              <a:rPr lang="en-US" sz="2800" dirty="0" smtClean="0"/>
              <a:t>testware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Easy </a:t>
            </a:r>
            <a:r>
              <a:rPr lang="en-US" sz="2800" dirty="0"/>
              <a:t>and cheap to </a:t>
            </a:r>
            <a:r>
              <a:rPr lang="en-US" sz="2800" dirty="0" smtClean="0"/>
              <a:t>implement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Greater </a:t>
            </a:r>
            <a:r>
              <a:rPr lang="en-US" sz="2800" dirty="0"/>
              <a:t>consistency of </a:t>
            </a:r>
            <a:r>
              <a:rPr lang="en-US" sz="2800" dirty="0" smtClean="0"/>
              <a:t>tests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  <a:tabLst>
                <a:tab pos="406400" algn="l"/>
              </a:tabLst>
            </a:pPr>
            <a:r>
              <a:rPr lang="en-US" sz="3000" dirty="0"/>
              <a:t>With which of the following categories is a test comparator tool USUALLY associated</a:t>
            </a:r>
            <a:r>
              <a:rPr lang="en-US" sz="3000" dirty="0" smtClean="0"/>
              <a:t>?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 Tool support for performance and </a:t>
            </a:r>
            <a:r>
              <a:rPr lang="en-US" sz="2800" dirty="0" smtClean="0"/>
              <a:t>monitoring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</a:t>
            </a:r>
            <a:r>
              <a:rPr lang="en-US" sz="2800" dirty="0"/>
              <a:t>support for static </a:t>
            </a:r>
            <a:r>
              <a:rPr lang="en-US" sz="2800" dirty="0" smtClean="0"/>
              <a:t>testing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</a:t>
            </a:r>
            <a:r>
              <a:rPr lang="en-US" sz="2800" dirty="0"/>
              <a:t>support for test execution and </a:t>
            </a:r>
            <a:r>
              <a:rPr lang="en-US" sz="2800" dirty="0" smtClean="0"/>
              <a:t>logging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support </a:t>
            </a:r>
            <a:r>
              <a:rPr lang="en-US" sz="2800" dirty="0"/>
              <a:t>for the management of testing and </a:t>
            </a:r>
            <a:r>
              <a:rPr lang="en-US" sz="2800" dirty="0" smtClean="0"/>
              <a:t>tests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91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  <a:tabLst>
                <a:tab pos="406400" algn="l"/>
              </a:tabLst>
            </a:pPr>
            <a:r>
              <a:rPr lang="en-US" sz="3000" dirty="0"/>
              <a:t>The software engineer's role in tool selection </a:t>
            </a:r>
            <a:r>
              <a:rPr lang="en-US" sz="3000" dirty="0" smtClean="0"/>
              <a:t>is: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To identify, evaluate, and rank tools, and recommend tools to </a:t>
            </a:r>
            <a:r>
              <a:rPr lang="en-US" sz="2800" dirty="0" smtClean="0"/>
              <a:t>management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determine what kind of tool is needed, then find it and buy </a:t>
            </a:r>
            <a:r>
              <a:rPr lang="en-US" sz="2800" dirty="0" smtClean="0"/>
              <a:t>it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initiate the tool search and present a case to </a:t>
            </a:r>
            <a:r>
              <a:rPr lang="en-US" sz="2800" dirty="0" smtClean="0"/>
              <a:t>management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identify, evaluate and select the </a:t>
            </a:r>
            <a:r>
              <a:rPr lang="en-US" sz="2800" dirty="0" smtClean="0"/>
              <a:t>tools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6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5"/>
              <a:tabLst>
                <a:tab pos="406400" algn="l"/>
              </a:tabLst>
            </a:pPr>
            <a:r>
              <a:rPr lang="en-US" sz="3000" dirty="0"/>
              <a:t>When a new testing tool is purchased, it should be used first by</a:t>
            </a:r>
            <a:r>
              <a:rPr lang="en-US" sz="3000" dirty="0" smtClean="0"/>
              <a:t>: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A small team to establish the best way to use the </a:t>
            </a:r>
            <a:r>
              <a:rPr lang="en-US" sz="2800" dirty="0" smtClean="0"/>
              <a:t>tool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Everyone </a:t>
            </a:r>
            <a:r>
              <a:rPr lang="en-US" sz="2800" dirty="0"/>
              <a:t>who may eventually have some use for the </a:t>
            </a:r>
            <a:r>
              <a:rPr lang="en-US" sz="2800" dirty="0" smtClean="0"/>
              <a:t>tool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The </a:t>
            </a:r>
            <a:r>
              <a:rPr lang="en-US" sz="2800" dirty="0"/>
              <a:t>independent testing </a:t>
            </a:r>
            <a:r>
              <a:rPr lang="en-US" sz="2800" dirty="0" smtClean="0"/>
              <a:t>team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The </a:t>
            </a:r>
            <a:r>
              <a:rPr lang="en-US" sz="2800" dirty="0"/>
              <a:t>vendor contractor to write the initial </a:t>
            </a:r>
            <a:r>
              <a:rPr lang="en-US" sz="2800" dirty="0" smtClean="0"/>
              <a:t>scripts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5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6"/>
              <a:tabLst>
                <a:tab pos="406400" algn="l"/>
              </a:tabLst>
            </a:pPr>
            <a:r>
              <a:rPr lang="en-US" sz="3000" dirty="0"/>
              <a:t>The place to start if you want a (new) test tool is: </a:t>
            </a:r>
            <a:endParaRPr lang="en-US" sz="30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Attend </a:t>
            </a:r>
            <a:r>
              <a:rPr lang="en-US" sz="2800" dirty="0"/>
              <a:t>a tool exhibition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Invite </a:t>
            </a:r>
            <a:r>
              <a:rPr lang="en-US" sz="2800" dirty="0"/>
              <a:t>a vendor to give a demo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Analyze </a:t>
            </a:r>
            <a:r>
              <a:rPr lang="en-US" sz="2800" dirty="0"/>
              <a:t>your needs and requirements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Find </a:t>
            </a:r>
            <a:r>
              <a:rPr lang="en-US" sz="2800" dirty="0"/>
              <a:t>out what your budget would be for the tool 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Search </a:t>
            </a:r>
            <a:r>
              <a:rPr lang="en-US" sz="2800" dirty="0"/>
              <a:t>the internet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3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569120"/>
          </a:xfrm>
        </p:spPr>
        <p:txBody>
          <a:bodyPr/>
          <a:lstStyle/>
          <a:p>
            <a:r>
              <a:rPr lang="en-US" dirty="0" smtClean="0"/>
              <a:t>What Do We Get From Testing?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186" y="2895600"/>
            <a:ext cx="4321629" cy="3241222"/>
          </a:xfrm>
          <a:prstGeom prst="roundRect">
            <a:avLst>
              <a:gd name="adj" fmla="val 130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0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Smart investments </a:t>
            </a:r>
            <a:r>
              <a:rPr lang="en-US" dirty="0"/>
              <a:t>in </a:t>
            </a:r>
            <a:r>
              <a:rPr lang="en-US" dirty="0" smtClean="0"/>
              <a:t>developing 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be beneficial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Earning rewards </a:t>
            </a:r>
            <a:r>
              <a:rPr lang="en-US" dirty="0"/>
              <a:t>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repeatable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low-maintenance</a:t>
            </a:r>
            <a:r>
              <a:rPr lang="en-US" dirty="0" smtClean="0"/>
              <a:t> </a:t>
            </a:r>
            <a:r>
              <a:rPr lang="en-US" dirty="0"/>
              <a:t>automated test </a:t>
            </a:r>
            <a:r>
              <a:rPr lang="en-US" dirty="0" smtClean="0"/>
              <a:t>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3733800"/>
            <a:ext cx="2333625" cy="26955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4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3333</TotalTime>
  <Words>2789</Words>
  <Application>Microsoft Office PowerPoint</Application>
  <PresentationFormat>On-screen Show (4:3)</PresentationFormat>
  <Paragraphs>486</Paragraphs>
  <Slides>76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Calibri</vt:lpstr>
      <vt:lpstr>Cambria</vt:lpstr>
      <vt:lpstr>Consolas</vt:lpstr>
      <vt:lpstr>Corbel</vt:lpstr>
      <vt:lpstr>Wingdings 2</vt:lpstr>
      <vt:lpstr>Telerik Academy Theme</vt:lpstr>
      <vt:lpstr>Test Automation </vt:lpstr>
      <vt:lpstr>Table of Contents</vt:lpstr>
      <vt:lpstr>Table of Contents</vt:lpstr>
      <vt:lpstr>PowerPoint Presentation</vt:lpstr>
      <vt:lpstr>What Do We Automate?</vt:lpstr>
      <vt:lpstr>The Business Case </vt:lpstr>
      <vt:lpstr>Myths about Automated Testing</vt:lpstr>
      <vt:lpstr>Test Automation Benefits</vt:lpstr>
      <vt:lpstr>Test Automation Benefits</vt:lpstr>
      <vt:lpstr>Saving Effort and Time</vt:lpstr>
      <vt:lpstr>Consistency and Repeatability</vt:lpstr>
      <vt:lpstr>Better Coverage (Reduced Risk)</vt:lpstr>
      <vt:lpstr>Objectiveness and Test Statistics</vt:lpstr>
      <vt:lpstr>Other Benefits</vt:lpstr>
      <vt:lpstr>Other Benefits (2)</vt:lpstr>
      <vt:lpstr>Test Tool Concepts</vt:lpstr>
      <vt:lpstr>Why Use Test Tools?</vt:lpstr>
      <vt:lpstr>Test Tools’ Application Areas</vt:lpstr>
      <vt:lpstr>Test Tools’ Application Areas (2)</vt:lpstr>
      <vt:lpstr>Test Tools’ Purposes</vt:lpstr>
      <vt:lpstr>Test Tools’ Purposes (2)</vt:lpstr>
      <vt:lpstr>Test Management</vt:lpstr>
      <vt:lpstr>Good Practices</vt:lpstr>
      <vt:lpstr>Good Practices (2)</vt:lpstr>
      <vt:lpstr>Test Automation Costs</vt:lpstr>
      <vt:lpstr>Test Automation Costs</vt:lpstr>
      <vt:lpstr>Initial Costs</vt:lpstr>
      <vt:lpstr>Initial Costs (2)</vt:lpstr>
      <vt:lpstr>Recurring Costs</vt:lpstr>
      <vt:lpstr>Recurring Costs (2)</vt:lpstr>
      <vt:lpstr>The Price of Free Tools</vt:lpstr>
      <vt:lpstr>Test Automation Risks</vt:lpstr>
      <vt:lpstr>Unrealistic Expectations</vt:lpstr>
      <vt:lpstr>Underestimating Cost of Introducing</vt:lpstr>
      <vt:lpstr>Getting Return on Investment</vt:lpstr>
      <vt:lpstr>Underestimating Maintenance</vt:lpstr>
      <vt:lpstr>Overreliance on the Tool</vt:lpstr>
      <vt:lpstr>Doing the Wrong Thing Faster</vt:lpstr>
      <vt:lpstr>The Test Automation Bugaboo</vt:lpstr>
      <vt:lpstr>The Test Automation Bugaboo (2)</vt:lpstr>
      <vt:lpstr>Test Automation Strategies</vt:lpstr>
      <vt:lpstr>Tools vs. Strategies</vt:lpstr>
      <vt:lpstr>Think What You Automate</vt:lpstr>
      <vt:lpstr>Automate for the Long Term</vt:lpstr>
      <vt:lpstr>Automate What You’ll Use</vt:lpstr>
      <vt:lpstr>Select What You Use</vt:lpstr>
      <vt:lpstr>Automate What a Human Won’t Do Well</vt:lpstr>
      <vt:lpstr>No Shortcuts Allowed</vt:lpstr>
      <vt:lpstr>Test Automation Principles</vt:lpstr>
      <vt:lpstr>Goals of Test Automation</vt:lpstr>
      <vt:lpstr>Keep the tests short</vt:lpstr>
      <vt:lpstr>Keep tests independent</vt:lpstr>
      <vt:lpstr>Tests should be idempotent</vt:lpstr>
      <vt:lpstr>Tests should be deterministic</vt:lpstr>
      <vt:lpstr>Test Tool Classification</vt:lpstr>
      <vt:lpstr>Test Tool Classification</vt:lpstr>
      <vt:lpstr>Test Tool Classification (2)</vt:lpstr>
      <vt:lpstr>Test Tool Classification (3)</vt:lpstr>
      <vt:lpstr>Test Tools Categories</vt:lpstr>
      <vt:lpstr>Test Management Tools</vt:lpstr>
      <vt:lpstr>Test Execution Tools</vt:lpstr>
      <vt:lpstr>Debugging and Troubleshooting Tools</vt:lpstr>
      <vt:lpstr>Fault Seeding Tools</vt:lpstr>
      <vt:lpstr>Fault Injection Tools</vt:lpstr>
      <vt:lpstr>Static Analysis Tools</vt:lpstr>
      <vt:lpstr>Dynamic Analysis Tools</vt:lpstr>
      <vt:lpstr>Keyword-Driven Test Automation</vt:lpstr>
      <vt:lpstr>Performance Testing Tools</vt:lpstr>
      <vt:lpstr>Web Tools</vt:lpstr>
      <vt:lpstr>Test Automation </vt:lpstr>
      <vt:lpstr>Exercises</vt:lpstr>
      <vt:lpstr>Exercises (2)</vt:lpstr>
      <vt:lpstr>Exercises (3)</vt:lpstr>
      <vt:lpstr>Exercises (4)</vt:lpstr>
      <vt:lpstr>Exercises (5)</vt:lpstr>
      <vt:lpstr>Exercises (6)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Testing Tools </dc:title>
  <dc:creator>Asya Georgieva</dc:creator>
  <cp:lastModifiedBy>Asya Georgieva</cp:lastModifiedBy>
  <cp:revision>164</cp:revision>
  <dcterms:created xsi:type="dcterms:W3CDTF">2013-02-13T09:47:18Z</dcterms:created>
  <dcterms:modified xsi:type="dcterms:W3CDTF">2013-05-29T08:24:35Z</dcterms:modified>
</cp:coreProperties>
</file>